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81" r:id="rId3"/>
    <p:sldId id="258" r:id="rId4"/>
    <p:sldId id="257" r:id="rId5"/>
    <p:sldId id="259" r:id="rId6"/>
    <p:sldId id="273" r:id="rId7"/>
    <p:sldId id="274" r:id="rId8"/>
    <p:sldId id="262" r:id="rId9"/>
    <p:sldId id="276" r:id="rId10"/>
    <p:sldId id="265" r:id="rId11"/>
    <p:sldId id="266" r:id="rId12"/>
    <p:sldId id="263" r:id="rId13"/>
    <p:sldId id="268" r:id="rId14"/>
    <p:sldId id="264" r:id="rId15"/>
    <p:sldId id="275" r:id="rId16"/>
    <p:sldId id="279" r:id="rId17"/>
    <p:sldId id="277" r:id="rId18"/>
    <p:sldId id="284" r:id="rId19"/>
    <p:sldId id="270" r:id="rId20"/>
    <p:sldId id="27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6884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412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2A65-A009-4AC9-B47A-9729E8FA7781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34E4B-3960-40DA-9438-7B8BADE6A0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610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4E4B-3960-40DA-9438-7B8BADE6A0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4E4B-3960-40DA-9438-7B8BADE6A0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agency</a:t>
            </a:r>
            <a:r>
              <a:rPr lang="en-US" baseline="0" dirty="0" smtClean="0"/>
              <a:t> or institution has its own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34E4B-3960-40DA-9438-7B8BADE6A0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2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8" y="6377460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9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8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9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3" y="155448"/>
            <a:ext cx="2525151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6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2" y="1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2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720CC3B-A144-4BFF-9F29-394BD45602BF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3D34AA-2432-4D7F-8169-5B9C055EF2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vid.com/english-exams/toeic/" TargetMode="External"/><Relationship Id="rId2" Type="http://schemas.openxmlformats.org/officeDocument/2006/relationships/hyperlink" Target="http://www.engvid.com/introduction-to-the-toei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TOEIC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TEST OF ENGLISH FOR INTERNATIONAL COMMUNICATION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Read </a:t>
            </a:r>
          </a:p>
          <a:p>
            <a:pPr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Reading is the best way to improve your vocabulary. 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/>
              <a:t>newspapers, magazines, websites, novels, non-fiction books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Choose something that genuinely interests you and isn’t too challenging.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Write</a:t>
            </a:r>
          </a:p>
          <a:p>
            <a:pPr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Daily journal, e-mail, text, letter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Practice using new words and expressions; this helps reinforce sentence structures and vocabulary.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Listen to music </a:t>
            </a:r>
          </a:p>
          <a:p>
            <a:pPr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Music helps you acquire the rhythm and stress patterns of spoken English.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Watch English shows/movies</a:t>
            </a:r>
          </a:p>
          <a:p>
            <a:pPr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This helps you pick up the language and does not bore you either!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prepare?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 smtClean="0"/>
              <a:t>Use the language</a:t>
            </a:r>
          </a:p>
          <a:p>
            <a:pPr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Set aside 30 minutes each day to communicate only in English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Talk to yourself in English</a:t>
            </a:r>
          </a:p>
          <a:p>
            <a:pPr lvl="1">
              <a:lnSpc>
                <a:spcPct val="90000"/>
              </a:lnSpc>
            </a:pP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en-US" altLang="zh-TW" dirty="0" smtClean="0"/>
              <a:t>Language Clinics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king 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2840" y="1600200"/>
            <a:ext cx="2512325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I have to take the TOEIC Test???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/ promotion in a company</a:t>
            </a:r>
          </a:p>
          <a:p>
            <a:r>
              <a:rPr lang="en-US" dirty="0" smtClean="0"/>
              <a:t>Graduation requirement</a:t>
            </a:r>
          </a:p>
          <a:p>
            <a:r>
              <a:rPr lang="en-US" dirty="0" smtClean="0"/>
              <a:t>Resume </a:t>
            </a:r>
          </a:p>
          <a:p>
            <a:endParaRPr lang="en-US" dirty="0" smtClean="0"/>
          </a:p>
          <a:p>
            <a:r>
              <a:rPr lang="en-US" altLang="ko-KR" dirty="0"/>
              <a:t>Check level of English proficiency</a:t>
            </a:r>
          </a:p>
          <a:p>
            <a:r>
              <a:rPr lang="en-US" altLang="ko-KR" dirty="0"/>
              <a:t>Monitor your progress</a:t>
            </a:r>
          </a:p>
          <a:p>
            <a:endParaRPr lang="en-US" dirty="0" smtClean="0"/>
          </a:p>
          <a:p>
            <a:r>
              <a:rPr lang="en-US" dirty="0" smtClean="0"/>
              <a:t>What’s your reason???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Scores Valid for Two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WHY?!!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Your proficiency can improve </a:t>
            </a:r>
          </a:p>
          <a:p>
            <a:pPr>
              <a:buNone/>
            </a:pPr>
            <a:r>
              <a:rPr lang="en-US" dirty="0" smtClean="0"/>
              <a:t>	or decline over time.</a:t>
            </a:r>
            <a:endParaRPr lang="en-US" dirty="0"/>
          </a:p>
        </p:txBody>
      </p:sp>
      <p:pic>
        <p:nvPicPr>
          <p:cNvPr id="2050" name="Picture 2" descr="C:\Documents and Settings\User\Local Settings\Temporary Internet Files\Content.IE5\TTS15VQU\MM900282738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676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passes or fails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Not every job requires the same level of English proficiency.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What else do I need to know?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5192"/>
            <a:ext cx="8382000" cy="4625609"/>
          </a:xfrm>
        </p:spPr>
        <p:txBody>
          <a:bodyPr/>
          <a:lstStyle/>
          <a:p>
            <a:r>
              <a:rPr lang="en-US" dirty="0" smtClean="0"/>
              <a:t>Other people take the exam in the </a:t>
            </a:r>
            <a:r>
              <a:rPr lang="en-US" b="1" u="sng" dirty="0" smtClean="0"/>
              <a:t>same room </a:t>
            </a:r>
            <a:br>
              <a:rPr lang="en-US" b="1" u="sng" dirty="0" smtClean="0"/>
            </a:br>
            <a:endParaRPr lang="en-US" b="1" u="sng" dirty="0" smtClean="0"/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people talking at the same time!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</a:t>
            </a:r>
            <a:r>
              <a:rPr lang="en-US" dirty="0" smtClean="0"/>
              <a:t> the room can be noisy…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FOCUS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Other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 shortcuts</a:t>
            </a:r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Only way to get a high score is by working hard to improve your English abilities.</a:t>
            </a:r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Practice, practice, practice…</a:t>
            </a:r>
          </a:p>
          <a:p>
            <a:pPr lvl="1"/>
            <a:r>
              <a:rPr lang="en-US" altLang="zh-TW" dirty="0" smtClean="0"/>
              <a:t>Speak, speak, speak…</a:t>
            </a:r>
          </a:p>
          <a:p>
            <a:pPr lvl="2"/>
            <a:r>
              <a:rPr lang="en-US" altLang="zh-TW" dirty="0" smtClean="0"/>
              <a:t>…in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686800" cy="508280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1979  –Japan</a:t>
            </a:r>
          </a:p>
          <a:p>
            <a:r>
              <a:rPr lang="en-US" sz="3000" dirty="0" smtClean="0"/>
              <a:t>1982  –Korea </a:t>
            </a:r>
          </a:p>
          <a:p>
            <a:pPr lvl="1"/>
            <a:endParaRPr lang="en-US" sz="3000" dirty="0" smtClean="0"/>
          </a:p>
          <a:p>
            <a:r>
              <a:rPr lang="en-US" dirty="0" smtClean="0"/>
              <a:t>Educational Testing Service </a:t>
            </a:r>
            <a:r>
              <a:rPr lang="en-US" sz="2000" dirty="0" smtClean="0"/>
              <a:t>(ETS) –Princeton, New Jersey</a:t>
            </a:r>
            <a:endParaRPr lang="en-US" dirty="0" smtClean="0"/>
          </a:p>
          <a:p>
            <a:pPr lvl="1"/>
            <a:r>
              <a:rPr lang="en-US" sz="3000" dirty="0" smtClean="0"/>
              <a:t>Design, produce, administer</a:t>
            </a:r>
          </a:p>
          <a:p>
            <a:pPr lvl="1"/>
            <a:r>
              <a:rPr lang="en-US" sz="3000" dirty="0" smtClean="0"/>
              <a:t>Date, place		cost		score</a:t>
            </a:r>
          </a:p>
          <a:p>
            <a:pPr lvl="2"/>
            <a:r>
              <a:rPr lang="en-US" sz="2600" dirty="0" smtClean="0"/>
              <a:t>Contact your local ETS associate 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sponsoring organization/ corporation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</a:t>
            </a:r>
            <a:r>
              <a:rPr lang="en-US" smtClean="0"/>
              <a:t>class…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Pronunciation</a:t>
            </a:r>
          </a:p>
          <a:p>
            <a:endParaRPr lang="en-US" dirty="0" smtClean="0"/>
          </a:p>
          <a:p>
            <a:r>
              <a:rPr lang="en-US" dirty="0" smtClean="0"/>
              <a:t>Bring a vocabulary</a:t>
            </a:r>
            <a:br>
              <a:rPr lang="en-US" dirty="0" smtClean="0"/>
            </a:br>
            <a:r>
              <a:rPr lang="en-US" dirty="0" smtClean="0"/>
              <a:t>notebook.</a:t>
            </a:r>
          </a:p>
          <a:p>
            <a:endParaRPr lang="en-US" dirty="0" smtClean="0"/>
          </a:p>
          <a:p>
            <a:r>
              <a:rPr lang="en-US" dirty="0" smtClean="0"/>
              <a:t>Read Book 1,</a:t>
            </a:r>
            <a:br>
              <a:rPr lang="en-US" dirty="0" smtClean="0"/>
            </a:br>
            <a:r>
              <a:rPr lang="en-US" dirty="0" smtClean="0"/>
              <a:t>pages 5–19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OPTIONAL PRACTICE:</a:t>
            </a:r>
          </a:p>
          <a:p>
            <a:r>
              <a:rPr lang="en-US" dirty="0" smtClean="0"/>
              <a:t>Book 1, page 202</a:t>
            </a:r>
          </a:p>
          <a:p>
            <a:pPr lvl="1">
              <a:buFont typeface="Wingdings" pitchFamily="2" charset="2"/>
              <a:buChar char="v"/>
            </a:pPr>
            <a:r>
              <a:rPr lang="en-US" sz="2100" i="1" dirty="0" smtClean="0">
                <a:solidFill>
                  <a:schemeClr val="accent1">
                    <a:lumMod val="50000"/>
                  </a:schemeClr>
                </a:solidFill>
              </a:rPr>
              <a:t>Tips/strategies:</a:t>
            </a:r>
            <a:br>
              <a:rPr lang="en-US" sz="21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100" i="1" dirty="0" smtClean="0">
                <a:solidFill>
                  <a:schemeClr val="accent1">
                    <a:lumMod val="50000"/>
                  </a:schemeClr>
                </a:solidFill>
              </a:rPr>
              <a:t>Book 2, page 76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799"/>
            <a:ext cx="4648200" cy="541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5181600" y="1828800"/>
            <a:ext cx="2133600" cy="533400"/>
          </a:xfrm>
          <a:prstGeom prst="ellipse">
            <a:avLst/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4875 0.00555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http://www.engvid.com/introduction-to-the-toeic/</a:t>
            </a:r>
            <a:endParaRPr lang="en-US" dirty="0" smtClean="0"/>
          </a:p>
          <a:p>
            <a:endParaRPr lang="en-US" dirty="0" smtClean="0"/>
          </a:p>
          <a:p>
            <a:r>
              <a:rPr lang="en-US" smtClean="0">
                <a:hlinkClick r:id="rId3"/>
              </a:rPr>
              <a:t>http://www.engvid.com/english-exams/toeic/</a:t>
            </a:r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Standardized test</a:t>
            </a:r>
          </a:p>
          <a:p>
            <a:pPr lvl="1"/>
            <a:r>
              <a:rPr lang="en-US" dirty="0" smtClean="0"/>
              <a:t>Recognized by several corporations and organizations all over the world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Evaluates your ability to understand English in business situations and real-world settings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Tests your skills in: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Listening </a:t>
            </a:r>
          </a:p>
          <a:p>
            <a:pPr lvl="1"/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Speaking </a:t>
            </a:r>
          </a:p>
          <a:p>
            <a:pPr lvl="1"/>
            <a:r>
              <a:rPr lang="en-US" dirty="0" smtClean="0"/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E7B0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Computer-based test</a:t>
            </a:r>
          </a:p>
          <a:p>
            <a:r>
              <a:rPr lang="en-US" dirty="0" smtClean="0"/>
              <a:t>Voice is recorded</a:t>
            </a:r>
          </a:p>
          <a:p>
            <a:r>
              <a:rPr lang="en-US" dirty="0" smtClean="0"/>
              <a:t>20 minutes</a:t>
            </a:r>
          </a:p>
          <a:p>
            <a:r>
              <a:rPr lang="en-US" dirty="0" smtClean="0"/>
              <a:t>11 questions</a:t>
            </a:r>
          </a:p>
          <a:p>
            <a:pPr lvl="1"/>
            <a:r>
              <a:rPr lang="en-US" dirty="0" smtClean="0"/>
              <a:t>6 tasks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1" y="1510690"/>
            <a:ext cx="5181601" cy="534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English-language (QWERTY) computer keyboard</a:t>
            </a:r>
            <a:endParaRPr lang="en-US" dirty="0"/>
          </a:p>
        </p:txBody>
      </p:sp>
      <p:pic>
        <p:nvPicPr>
          <p:cNvPr id="1026" name="Picture 2" descr="C:\Documents and Settings\User\Local Settings\Temporary Internet Files\Content.IE5\QA5O6M6U\MC9003914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2743201"/>
            <a:ext cx="3422143" cy="2877359"/>
          </a:xfrm>
          <a:prstGeom prst="rect">
            <a:avLst/>
          </a:prstGeom>
          <a:noFill/>
        </p:spPr>
      </p:pic>
      <p:pic>
        <p:nvPicPr>
          <p:cNvPr id="1027" name="Picture 3" descr="C:\Documents and Settings\User\Local Settings\Temporary Internet Files\Content.IE5\11M4T6XY\MC90044203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1" y="2895600"/>
            <a:ext cx="2657196" cy="2971800"/>
          </a:xfrm>
          <a:prstGeom prst="rect">
            <a:avLst/>
          </a:prstGeom>
          <a:noFill/>
        </p:spPr>
      </p:pic>
      <p:sp>
        <p:nvSpPr>
          <p:cNvPr id="7" name="Multiply 6"/>
          <p:cNvSpPr/>
          <p:nvPr/>
        </p:nvSpPr>
        <p:spPr>
          <a:xfrm>
            <a:off x="5562600" y="4191000"/>
            <a:ext cx="2209800" cy="2133600"/>
          </a:xfrm>
          <a:prstGeom prst="mathMultiply">
            <a:avLst>
              <a:gd name="adj1" fmla="val 11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QWERTY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English-language (QWERTY) computer keyboard</a:t>
            </a:r>
            <a:endParaRPr lang="en-US" dirty="0"/>
          </a:p>
        </p:txBody>
      </p:sp>
      <p:pic>
        <p:nvPicPr>
          <p:cNvPr id="7" name="Picture 6" descr="qwerty.png"/>
          <p:cNvPicPr>
            <a:picLocks noChangeAspect="1"/>
          </p:cNvPicPr>
          <p:nvPr/>
        </p:nvPicPr>
        <p:blipFill>
          <a:blip r:embed="rId2" cstate="print"/>
          <a:srcRect l="5000" t="10373" r="5833" b="4916"/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study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are based on real-life work settings in an international environment (meetings, travel, telephone conversations, etc). 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810000"/>
          <a:ext cx="7086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5181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Typical Topics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Banking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Jobs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Entertainment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Health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Restaurants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Housing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Transportation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Industry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Travel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study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life</a:t>
            </a:r>
          </a:p>
          <a:p>
            <a:r>
              <a:rPr lang="en-US" dirty="0" smtClean="0"/>
              <a:t>Global workplace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3810000"/>
          <a:ext cx="70866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300"/>
                <a:gridCol w="3543300"/>
              </a:tblGrid>
              <a:tr h="5181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Typical Topics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Banking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Jobs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Entertainment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Health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Restaurants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Housing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Transportation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Industry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Travel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279</TotalTime>
  <Words>442</Words>
  <Application>Microsoft Office PowerPoint</Application>
  <PresentationFormat>On-screen Show (4:3)</PresentationFormat>
  <Paragraphs>142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Module</vt:lpstr>
      <vt:lpstr>TOEIC</vt:lpstr>
      <vt:lpstr>History</vt:lpstr>
      <vt:lpstr>What is it?</vt:lpstr>
      <vt:lpstr>What is it?</vt:lpstr>
      <vt:lpstr>Test Format</vt:lpstr>
      <vt:lpstr>Keyboard Requirements</vt:lpstr>
      <vt:lpstr>QWERTY Keyboard</vt:lpstr>
      <vt:lpstr>What do you study for?</vt:lpstr>
      <vt:lpstr>What do you study for?</vt:lpstr>
      <vt:lpstr>How can I prepare?</vt:lpstr>
      <vt:lpstr>How can I prepare?</vt:lpstr>
      <vt:lpstr>How can I prepare?</vt:lpstr>
      <vt:lpstr>How can I prepare?</vt:lpstr>
      <vt:lpstr>How can I prepare?</vt:lpstr>
      <vt:lpstr>Why do I have to take the TOEIC Test???</vt:lpstr>
      <vt:lpstr>Test Scores Valid for Two Years</vt:lpstr>
      <vt:lpstr>Good news…</vt:lpstr>
      <vt:lpstr>What else do I need to know?</vt:lpstr>
      <vt:lpstr>Other Advice</vt:lpstr>
      <vt:lpstr>Next class…</vt:lpstr>
      <vt:lpstr>Videos </vt:lpstr>
    </vt:vector>
  </TitlesOfParts>
  <Company>OemComputer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TOEIC</dc:title>
  <dc:creator>OemPC</dc:creator>
  <cp:lastModifiedBy>may</cp:lastModifiedBy>
  <cp:revision>60</cp:revision>
  <dcterms:created xsi:type="dcterms:W3CDTF">2014-08-25T09:37:54Z</dcterms:created>
  <dcterms:modified xsi:type="dcterms:W3CDTF">2016-02-27T13:33:56Z</dcterms:modified>
</cp:coreProperties>
</file>